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ner" initials="O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B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3309" autoAdjust="0"/>
  </p:normalViewPr>
  <p:slideViewPr>
    <p:cSldViewPr snapToGrid="0">
      <p:cViewPr varScale="1">
        <p:scale>
          <a:sx n="84" d="100"/>
          <a:sy n="84" d="100"/>
        </p:scale>
        <p:origin x="157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43930-5028-4258-A24C-190C6B7BEBDC}" type="datetimeFigureOut">
              <a:rPr lang="bg-BG" smtClean="0"/>
              <a:t>16.5.2018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DF545-626E-4CA1-A2FD-636536F5CF3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03550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F545-626E-4CA1-A2FD-636536F5CF39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0080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F545-626E-4CA1-A2FD-636536F5CF39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19119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F545-626E-4CA1-A2FD-636536F5CF39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99785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F545-626E-4CA1-A2FD-636536F5CF39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478082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F545-626E-4CA1-A2FD-636536F5CF39}" type="slidenum">
              <a:rPr lang="bg-BG" smtClean="0"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3292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F545-626E-4CA1-A2FD-636536F5CF39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69178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F545-626E-4CA1-A2FD-636536F5CF39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28326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F545-626E-4CA1-A2FD-636536F5CF39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73554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F545-626E-4CA1-A2FD-636536F5CF39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13388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F545-626E-4CA1-A2FD-636536F5CF39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09356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F545-626E-4CA1-A2FD-636536F5CF39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9763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F545-626E-4CA1-A2FD-636536F5CF39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48652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F545-626E-4CA1-A2FD-636536F5CF39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52459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A6EB-EB42-42D0-89AB-011B642C28B8}" type="datetimeFigureOut">
              <a:rPr lang="bg-BG" smtClean="0"/>
              <a:t>16.5.2018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A174-2228-4DC8-88C3-E208DB14949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5599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A6EB-EB42-42D0-89AB-011B642C28B8}" type="datetimeFigureOut">
              <a:rPr lang="bg-BG" smtClean="0"/>
              <a:t>16.5.2018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A174-2228-4DC8-88C3-E208DB14949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7327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A6EB-EB42-42D0-89AB-011B642C28B8}" type="datetimeFigureOut">
              <a:rPr lang="bg-BG" smtClean="0"/>
              <a:t>16.5.2018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A174-2228-4DC8-88C3-E208DB14949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64623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A6EB-EB42-42D0-89AB-011B642C28B8}" type="datetimeFigureOut">
              <a:rPr lang="bg-BG" smtClean="0"/>
              <a:t>16.5.2018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A174-2228-4DC8-88C3-E208DB14949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1820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A6EB-EB42-42D0-89AB-011B642C28B8}" type="datetimeFigureOut">
              <a:rPr lang="bg-BG" smtClean="0"/>
              <a:t>16.5.2018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A174-2228-4DC8-88C3-E208DB14949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7785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A6EB-EB42-42D0-89AB-011B642C28B8}" type="datetimeFigureOut">
              <a:rPr lang="bg-BG" smtClean="0"/>
              <a:t>16.5.2018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A174-2228-4DC8-88C3-E208DB14949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6220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A6EB-EB42-42D0-89AB-011B642C28B8}" type="datetimeFigureOut">
              <a:rPr lang="bg-BG" smtClean="0"/>
              <a:t>16.5.2018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A174-2228-4DC8-88C3-E208DB14949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46201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A6EB-EB42-42D0-89AB-011B642C28B8}" type="datetimeFigureOut">
              <a:rPr lang="bg-BG" smtClean="0"/>
              <a:t>16.5.2018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A174-2228-4DC8-88C3-E208DB14949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6722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A6EB-EB42-42D0-89AB-011B642C28B8}" type="datetimeFigureOut">
              <a:rPr lang="bg-BG" smtClean="0"/>
              <a:t>16.5.2018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A174-2228-4DC8-88C3-E208DB14949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1258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A6EB-EB42-42D0-89AB-011B642C28B8}" type="datetimeFigureOut">
              <a:rPr lang="bg-BG" smtClean="0"/>
              <a:t>16.5.2018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A174-2228-4DC8-88C3-E208DB14949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466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A6EB-EB42-42D0-89AB-011B642C28B8}" type="datetimeFigureOut">
              <a:rPr lang="bg-BG" smtClean="0"/>
              <a:t>16.5.2018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A174-2228-4DC8-88C3-E208DB14949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83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4A6EB-EB42-42D0-89AB-011B642C28B8}" type="datetimeFigureOut">
              <a:rPr lang="bg-BG" smtClean="0"/>
              <a:t>16.5.2018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8A174-2228-4DC8-88C3-E208DB14949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2978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>
            <a:normAutofit/>
          </a:bodyPr>
          <a:lstStyle/>
          <a:p>
            <a:r>
              <a:rPr lang="hr-HR" sz="3200" b="1" dirty="0" smtClean="0"/>
              <a:t>HRVATSKO PREDSJEDANJE </a:t>
            </a:r>
            <a:br>
              <a:rPr lang="hr-HR" sz="3200" b="1" dirty="0" smtClean="0"/>
            </a:br>
            <a:r>
              <a:rPr lang="hr-HR" sz="3200" b="1" dirty="0" smtClean="0"/>
              <a:t>ODBOROM MINISTARA VIJEĆA EUROPE</a:t>
            </a:r>
            <a:endParaRPr lang="bg-BG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798" y="3979069"/>
            <a:ext cx="360045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29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0" y="1682853"/>
            <a:ext cx="10308771" cy="119575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hr-HR" dirty="0" smtClean="0"/>
              <a:t>ZAŠTITA KULTURNE BAŠTINE I KULTURNE RUTE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93" y="234339"/>
            <a:ext cx="1572768" cy="1448514"/>
          </a:xfrm>
        </p:spPr>
      </p:pic>
      <p:sp>
        <p:nvSpPr>
          <p:cNvPr id="5" name="Rectangle 4"/>
          <p:cNvSpPr/>
          <p:nvPr/>
        </p:nvSpPr>
        <p:spPr>
          <a:xfrm>
            <a:off x="831270" y="3031007"/>
            <a:ext cx="1030877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2018. proglašena godinom kulturne baštine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Konferencija o podvodnoj kulturnoj baštini, listopad 2018., Zadar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Kulturne rute Vijeća Europe – ruta maslina, studeni 2018., Mali Lošinj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03835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0" y="1682853"/>
            <a:ext cx="10308771" cy="119575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r-HR" sz="4000" dirty="0" smtClean="0"/>
              <a:t>REDOVNI SASTANCI TIJELA VIJEĆA EUROPE</a:t>
            </a:r>
            <a:endParaRPr lang="bg-BG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93" y="234339"/>
            <a:ext cx="1572768" cy="1448514"/>
          </a:xfrm>
        </p:spPr>
      </p:pic>
      <p:sp>
        <p:nvSpPr>
          <p:cNvPr id="5" name="Rectangle 4"/>
          <p:cNvSpPr/>
          <p:nvPr/>
        </p:nvSpPr>
        <p:spPr>
          <a:xfrm>
            <a:off x="831270" y="3031007"/>
            <a:ext cx="1030877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Hrvatski sabor – sastanci u okviru Parlamentarne skupštine 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Sastanci Odbora ministarskih zastupnika u Strasbourgu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Sastanci Parlamentarne skupštine u </a:t>
            </a:r>
            <a:r>
              <a:rPr lang="hr-HR" sz="2800" dirty="0" err="1" smtClean="0"/>
              <a:t>Strasbourgu</a:t>
            </a:r>
            <a:endParaRPr lang="hr-HR" sz="2800" dirty="0" smtClean="0"/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Sastanak Kongresa lokalnih i regionalnih vlasti u </a:t>
            </a:r>
            <a:r>
              <a:rPr lang="hr-HR" sz="2800" dirty="0" err="1" smtClean="0"/>
              <a:t>Strasbourgu</a:t>
            </a:r>
            <a:endParaRPr lang="hr-HR" sz="2800" dirty="0" smtClean="0"/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hr-HR" sz="2800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51012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0" y="1916481"/>
            <a:ext cx="10308771" cy="96212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r-HR" sz="4000" dirty="0" smtClean="0"/>
              <a:t>KULTURNI PROGRAM</a:t>
            </a:r>
            <a:endParaRPr lang="bg-BG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93" y="234339"/>
            <a:ext cx="1572768" cy="1493520"/>
          </a:xfrm>
        </p:spPr>
      </p:pic>
      <p:sp>
        <p:nvSpPr>
          <p:cNvPr id="5" name="Rectangle 4"/>
          <p:cNvSpPr/>
          <p:nvPr/>
        </p:nvSpPr>
        <p:spPr>
          <a:xfrm>
            <a:off x="831270" y="3031007"/>
            <a:ext cx="10308771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Bogat kulturni program za države članice u Strasbourgu</a:t>
            </a:r>
          </a:p>
          <a:p>
            <a:pPr marL="457200" lvl="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Brojne izložbe, koncerti, dani hrvatskog filma</a:t>
            </a:r>
          </a:p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/>
              <a:t>30. svibnja 2018. u </a:t>
            </a:r>
            <a:r>
              <a:rPr lang="hr-HR" sz="2800" dirty="0" err="1"/>
              <a:t>Strasbourgu</a:t>
            </a:r>
            <a:r>
              <a:rPr lang="hr-HR" sz="2800" dirty="0"/>
              <a:t> </a:t>
            </a:r>
            <a:r>
              <a:rPr lang="hr-HR" sz="2800" dirty="0" smtClean="0"/>
              <a:t>– svečana ceremonija podizanja hrvatske zastave uz nazočnost ministrice kulture RH Nine </a:t>
            </a:r>
            <a:r>
              <a:rPr lang="hr-HR" sz="2800" dirty="0" err="1" smtClean="0"/>
              <a:t>Obuljen</a:t>
            </a:r>
            <a:r>
              <a:rPr lang="hr-HR" sz="2800" dirty="0" smtClean="0"/>
              <a:t> </a:t>
            </a:r>
            <a:r>
              <a:rPr lang="hr-HR" sz="2800" dirty="0"/>
              <a:t>Koržinek </a:t>
            </a:r>
            <a:r>
              <a:rPr lang="hr-HR" sz="2800" dirty="0" smtClean="0"/>
              <a:t>te otvorenje </a:t>
            </a:r>
            <a:r>
              <a:rPr lang="hr-HR" sz="2800"/>
              <a:t>izložbe </a:t>
            </a:r>
            <a:r>
              <a:rPr lang="hr-HR" sz="2800" smtClean="0"/>
              <a:t>„Hrvatska </a:t>
            </a:r>
            <a:r>
              <a:rPr lang="hr-HR" sz="2800" dirty="0" smtClean="0"/>
              <a:t>nematerijalna </a:t>
            </a:r>
            <a:r>
              <a:rPr lang="hr-HR" sz="2800" dirty="0"/>
              <a:t>baština na </a:t>
            </a:r>
            <a:r>
              <a:rPr lang="hr-HR" sz="2800"/>
              <a:t>UNESCO </a:t>
            </a:r>
            <a:r>
              <a:rPr lang="hr-HR" sz="2800" smtClean="0"/>
              <a:t>listama”  </a:t>
            </a:r>
            <a:endParaRPr lang="hr-HR" sz="2800" dirty="0"/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hr-HR" sz="2800" dirty="0" smtClean="0"/>
          </a:p>
        </p:txBody>
      </p:sp>
    </p:spTree>
    <p:extLst>
      <p:ext uri="{BB962C8B-B14F-4D97-AF65-F5344CB8AC3E}">
        <p14:creationId xmlns:p14="http://schemas.microsoft.com/office/powerpoint/2010/main" val="526466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0" y="1727859"/>
            <a:ext cx="10308771" cy="11507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r-HR" sz="4000" smtClean="0"/>
              <a:t>„HRVATSKI TRAMVAJ” </a:t>
            </a:r>
            <a:r>
              <a:rPr lang="hr-HR" sz="4000" dirty="0" smtClean="0"/>
              <a:t>U STRASBOURGU</a:t>
            </a:r>
            <a:endParaRPr lang="bg-BG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93" y="234339"/>
            <a:ext cx="1572768" cy="1493520"/>
          </a:xfrm>
        </p:spPr>
      </p:pic>
      <p:sp>
        <p:nvSpPr>
          <p:cNvPr id="5" name="Rectangle 4"/>
          <p:cNvSpPr/>
          <p:nvPr/>
        </p:nvSpPr>
        <p:spPr>
          <a:xfrm>
            <a:off x="831270" y="3031007"/>
            <a:ext cx="1030877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hr-HR" sz="2800" dirty="0" smtClean="0"/>
          </a:p>
          <a:p>
            <a:endParaRPr lang="bg-B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550" y="2908300"/>
            <a:ext cx="8470900" cy="375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784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264" y="2855742"/>
            <a:ext cx="10308771" cy="11507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4000" dirty="0" smtClean="0"/>
              <a:t>ZAHVALJUJEM NA POZORNOSTI!</a:t>
            </a:r>
            <a:endParaRPr lang="bg-BG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93" y="234339"/>
            <a:ext cx="1572768" cy="1493520"/>
          </a:xfrm>
        </p:spPr>
      </p:pic>
      <p:sp>
        <p:nvSpPr>
          <p:cNvPr id="5" name="Rectangle 4"/>
          <p:cNvSpPr/>
          <p:nvPr/>
        </p:nvSpPr>
        <p:spPr>
          <a:xfrm>
            <a:off x="831270" y="3031007"/>
            <a:ext cx="1030877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hr-HR" sz="2800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2512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2" y="1727859"/>
            <a:ext cx="10308771" cy="53439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hr-HR" dirty="0" smtClean="0"/>
              <a:t>VIJEĆE EUROPE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93" y="234339"/>
            <a:ext cx="1572768" cy="1493520"/>
          </a:xfrm>
        </p:spPr>
      </p:pic>
      <p:sp>
        <p:nvSpPr>
          <p:cNvPr id="5" name="Rectangle 4"/>
          <p:cNvSpPr/>
          <p:nvPr/>
        </p:nvSpPr>
        <p:spPr>
          <a:xfrm>
            <a:off x="831271" y="2637975"/>
            <a:ext cx="1030877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Vijeće Europe je prva međunarodna organizacija osnovana nakon Drugog svjetskog rata - 5. svibnja 1949. u Londonu, a idejni začetnik </a:t>
            </a:r>
            <a:r>
              <a:rPr lang="hr-HR" sz="2800" dirty="0" err="1" smtClean="0"/>
              <a:t>Winston</a:t>
            </a:r>
            <a:r>
              <a:rPr lang="hr-HR" sz="2800" dirty="0" smtClean="0"/>
              <a:t> Churchill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Cilj - jačanje europskog jedinstva i promicanje demokracije, zaštite ljudskih prava i vladavine prava na europskom kontinentu.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47 država članica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Hrvatska postala punopravna članica 6. studenoga 1996.</a:t>
            </a:r>
          </a:p>
          <a:p>
            <a:endParaRPr lang="hr-HR" b="1" dirty="0"/>
          </a:p>
          <a:p>
            <a:endParaRPr lang="hr-HR" b="1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45693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2" y="1727859"/>
            <a:ext cx="10308771" cy="53439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hr-HR" dirty="0" smtClean="0"/>
              <a:t>KONVENCIJSKI SUSTAV ZAŠTITE LJUDSKIH PRAVA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93" y="234339"/>
            <a:ext cx="1572768" cy="1493520"/>
          </a:xfrm>
        </p:spPr>
      </p:pic>
      <p:sp>
        <p:nvSpPr>
          <p:cNvPr id="5" name="Rectangle 4"/>
          <p:cNvSpPr/>
          <p:nvPr/>
        </p:nvSpPr>
        <p:spPr>
          <a:xfrm>
            <a:off x="831271" y="2878607"/>
            <a:ext cx="10308771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Europska konvencija za zaštitu ljudskih prava i temeljnih sloboda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Europski sud za ljudska prava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Načelo supsidijarnosti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/>
              <a:t>V</a:t>
            </a:r>
            <a:r>
              <a:rPr lang="hr-HR" sz="2800" dirty="0" smtClean="0"/>
              <a:t>iše od 200 pravnih instrumenata (konvencija, povelja, sporazuma)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Hrvatska ratificirala 93, 13. travnja 2018. tzv. „Istanbulska konvencija”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hr-HR" sz="2800" dirty="0" smtClean="0"/>
          </a:p>
        </p:txBody>
      </p:sp>
    </p:spTree>
    <p:extLst>
      <p:ext uri="{BB962C8B-B14F-4D97-AF65-F5344CB8AC3E}">
        <p14:creationId xmlns:p14="http://schemas.microsoft.com/office/powerpoint/2010/main" val="1089776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2" y="1727859"/>
            <a:ext cx="10308771" cy="95672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hr-HR" smtClean="0"/>
              <a:t>PREDSJEDANJE RH ODBOROM </a:t>
            </a:r>
            <a:r>
              <a:rPr lang="hr-HR" dirty="0" smtClean="0"/>
              <a:t>MINISTARA VIJEĆA EUROPE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93" y="234339"/>
            <a:ext cx="1572768" cy="1493520"/>
          </a:xfrm>
        </p:spPr>
      </p:pic>
      <p:sp>
        <p:nvSpPr>
          <p:cNvPr id="5" name="Rectangle 4"/>
          <p:cNvSpPr/>
          <p:nvPr/>
        </p:nvSpPr>
        <p:spPr>
          <a:xfrm>
            <a:off x="831271" y="2878607"/>
            <a:ext cx="10308771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Od 18. svibnja do 21. studenoga 2018.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/>
              <a:t>Uključena brojna ministarstva </a:t>
            </a:r>
            <a:r>
              <a:rPr lang="hr-HR" sz="2800" dirty="0" smtClean="0"/>
              <a:t>te državna i lokalna uprava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28 aktivnosti, većina u Hrvatskoj (18)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Konferencije, skupovi, radionice različite tematike 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Od ministarske do stručne razine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Zagreb, Zadar, Dubrovnik, Rijeka, Brijuni i Mali Lošinj; Strasbourg i New York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16711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2" y="1727859"/>
            <a:ext cx="10308771" cy="95672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r-HR" dirty="0" smtClean="0"/>
              <a:t>LOGO PREDSJEDANJA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93" y="234339"/>
            <a:ext cx="1572768" cy="1493520"/>
          </a:xfrm>
        </p:spPr>
      </p:pic>
      <p:sp>
        <p:nvSpPr>
          <p:cNvPr id="5" name="Rectangle 4"/>
          <p:cNvSpPr/>
          <p:nvPr/>
        </p:nvSpPr>
        <p:spPr>
          <a:xfrm>
            <a:off x="831271" y="2878607"/>
            <a:ext cx="103087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endParaRPr lang="hr-HR" sz="2800" dirty="0" smtClean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bg-B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255" y="3180062"/>
            <a:ext cx="504825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252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2" y="1727859"/>
            <a:ext cx="10308771" cy="53439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hr-HR" dirty="0" smtClean="0"/>
              <a:t>PRIORITETI PREDSJEDANJA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93" y="234339"/>
            <a:ext cx="1572768" cy="1493520"/>
          </a:xfrm>
        </p:spPr>
      </p:pic>
      <p:sp>
        <p:nvSpPr>
          <p:cNvPr id="5" name="Rectangle 4"/>
          <p:cNvSpPr/>
          <p:nvPr/>
        </p:nvSpPr>
        <p:spPr>
          <a:xfrm>
            <a:off x="831271" y="2878607"/>
            <a:ext cx="10308771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borba </a:t>
            </a:r>
            <a:r>
              <a:rPr lang="hr-HR" sz="2800" dirty="0"/>
              <a:t>protiv </a:t>
            </a:r>
            <a:r>
              <a:rPr lang="hr-HR" sz="2800" dirty="0" smtClean="0"/>
              <a:t>korupcije</a:t>
            </a:r>
            <a:endParaRPr lang="bg-BG" sz="2800" dirty="0"/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/>
              <a:t>učinkovita zaštita prava nacionalnih manjina i ranjivih skupina</a:t>
            </a:r>
            <a:endParaRPr lang="bg-BG" sz="2800" dirty="0"/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/>
              <a:t>decentralizacija u kontekstu jačanja lokalne uprave i samouprave, uključujući i pitanje apsorpcijskih sposobnosti </a:t>
            </a:r>
            <a:r>
              <a:rPr lang="hr-HR" sz="2800" dirty="0" smtClean="0"/>
              <a:t>regija</a:t>
            </a:r>
            <a:endParaRPr lang="bg-BG" sz="2800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/>
              <a:t>zaštita kulturne baštine i kulturne </a:t>
            </a:r>
            <a:r>
              <a:rPr lang="hr-HR" sz="2800" dirty="0" smtClean="0"/>
              <a:t>rute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15620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2" y="1727859"/>
            <a:ext cx="10308771" cy="53439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hr-HR" dirty="0" smtClean="0"/>
              <a:t>BORBA PROTIV KORUPCIJE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93" y="234339"/>
            <a:ext cx="1572768" cy="1493520"/>
          </a:xfrm>
        </p:spPr>
      </p:pic>
      <p:sp>
        <p:nvSpPr>
          <p:cNvPr id="5" name="Rectangle 4"/>
          <p:cNvSpPr/>
          <p:nvPr/>
        </p:nvSpPr>
        <p:spPr>
          <a:xfrm>
            <a:off x="831271" y="2878607"/>
            <a:ext cx="103087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Nositelj aktivnosti Ministarstvo pravosuđa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GRECO – tijelo Vijeća Europe za borbu protiv korupcije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Glavni skup hrvatskog predsjedanja – konferencija ministara pravosuđa država članica Vijeća Europe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Cilj je uspostaviti platformu za daljnju suradnju tijela za borbu protiv korupcije na europskoj razini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27004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0" y="1682853"/>
            <a:ext cx="10308771" cy="119575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hr-HR" dirty="0" smtClean="0"/>
              <a:t>ZAŠTITA PRAVA NACIONALNIH MANJINA I RANJIVIH SKUPINA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93" y="234339"/>
            <a:ext cx="1572768" cy="1448514"/>
          </a:xfrm>
        </p:spPr>
      </p:pic>
      <p:sp>
        <p:nvSpPr>
          <p:cNvPr id="5" name="Rectangle 4"/>
          <p:cNvSpPr/>
          <p:nvPr/>
        </p:nvSpPr>
        <p:spPr>
          <a:xfrm>
            <a:off x="831270" y="3031007"/>
            <a:ext cx="1030877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20</a:t>
            </a:r>
            <a:r>
              <a:rPr lang="hr-HR" sz="2800" dirty="0"/>
              <a:t>. obljetnica stupanja na snagu </a:t>
            </a:r>
            <a:r>
              <a:rPr lang="hr-HR" sz="2800" dirty="0" smtClean="0"/>
              <a:t>Okvirne konvencije </a:t>
            </a:r>
            <a:r>
              <a:rPr lang="hr-HR" sz="2800" dirty="0"/>
              <a:t>za zaštitu nacionalnih manjina i Europske povelje o regionalnim ili manjinskim jezicima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10. obljetnica stupanja na snagu Konvencije VE o borbi protiv trgovine ljudima 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Radionica o socijalnoj inkluziji Roma, radionica o ljudskim pravima starijih osoba, skup o pravima djeteta u digitalnom okruženju, itd.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11151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0" y="1682853"/>
            <a:ext cx="10308771" cy="119575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hr-HR" dirty="0" smtClean="0"/>
              <a:t>DECENTRALIZACIJA I JAČANJE LOKALNE UPRAVE I SAMOUPRAVE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93" y="234339"/>
            <a:ext cx="1572768" cy="1448514"/>
          </a:xfrm>
        </p:spPr>
      </p:pic>
      <p:sp>
        <p:nvSpPr>
          <p:cNvPr id="5" name="Rectangle 4"/>
          <p:cNvSpPr/>
          <p:nvPr/>
        </p:nvSpPr>
        <p:spPr>
          <a:xfrm>
            <a:off x="831270" y="3031007"/>
            <a:ext cx="10308771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 err="1"/>
              <a:t>Europska</a:t>
            </a:r>
            <a:r>
              <a:rPr lang="en-US" sz="2800" dirty="0"/>
              <a:t> </a:t>
            </a:r>
            <a:r>
              <a:rPr lang="en-US" sz="2800" dirty="0" err="1"/>
              <a:t>okvirna</a:t>
            </a:r>
            <a:r>
              <a:rPr lang="en-US" sz="2800" dirty="0"/>
              <a:t> </a:t>
            </a:r>
            <a:r>
              <a:rPr lang="en-US" sz="2800" dirty="0" err="1"/>
              <a:t>konvencija</a:t>
            </a:r>
            <a:r>
              <a:rPr lang="en-US" sz="2800" dirty="0"/>
              <a:t> o </a:t>
            </a:r>
            <a:r>
              <a:rPr lang="en-US" sz="2800" dirty="0" err="1"/>
              <a:t>prekograničnoj</a:t>
            </a:r>
            <a:r>
              <a:rPr lang="en-US" sz="2800" dirty="0"/>
              <a:t> </a:t>
            </a:r>
            <a:r>
              <a:rPr lang="en-US" sz="2800" dirty="0" err="1"/>
              <a:t>suradnji</a:t>
            </a:r>
            <a:r>
              <a:rPr lang="en-US" sz="2800" dirty="0"/>
              <a:t> </a:t>
            </a:r>
            <a:r>
              <a:rPr lang="en-US" sz="2800" dirty="0" err="1"/>
              <a:t>između</a:t>
            </a:r>
            <a:r>
              <a:rPr lang="en-US" sz="2800" dirty="0"/>
              <a:t> </a:t>
            </a:r>
            <a:r>
              <a:rPr lang="en-US" sz="2800" dirty="0" err="1"/>
              <a:t>teritorijalnih</a:t>
            </a:r>
            <a:r>
              <a:rPr lang="en-US" sz="2800" dirty="0"/>
              <a:t> </a:t>
            </a:r>
            <a:r>
              <a:rPr lang="en-US" sz="2800" dirty="0" err="1"/>
              <a:t>jedinica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 smtClean="0"/>
              <a:t>vlasti</a:t>
            </a:r>
            <a:endParaRPr lang="hr-HR" sz="2800" dirty="0" smtClean="0"/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Konferencija o decentralizaciji i prekograničnoj suradnji u Dubrovniku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sz="2800" dirty="0" smtClean="0"/>
              <a:t>Razmjena iskustava o decentralizaciji država članica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19326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465</Words>
  <Application>Microsoft Office PowerPoint</Application>
  <PresentationFormat>Widescreen</PresentationFormat>
  <Paragraphs>68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HRVATSKO PREDSJEDANJE  ODBOROM MINISTARA VIJEĆA EUROPE</vt:lpstr>
      <vt:lpstr>VIJEĆE EUROPE</vt:lpstr>
      <vt:lpstr>KONVENCIJSKI SUSTAV ZAŠTITE LJUDSKIH PRAVA</vt:lpstr>
      <vt:lpstr>PREDSJEDANJE RH ODBOROM MINISTARA VIJEĆA EUROPE</vt:lpstr>
      <vt:lpstr>LOGO PREDSJEDANJA</vt:lpstr>
      <vt:lpstr>PRIORITETI PREDSJEDANJA</vt:lpstr>
      <vt:lpstr>BORBA PROTIV KORUPCIJE</vt:lpstr>
      <vt:lpstr>ZAŠTITA PRAVA NACIONALNIH MANJINA I RANJIVIH SKUPINA</vt:lpstr>
      <vt:lpstr>DECENTRALIZACIJA I JAČANJE LOKALNE UPRAVE I SAMOUPRAVE</vt:lpstr>
      <vt:lpstr>ZAŠTITA KULTURNE BAŠTINE I KULTURNE RUTE</vt:lpstr>
      <vt:lpstr>REDOVNI SASTANCI TIJELA VIJEĆA EUROPE</vt:lpstr>
      <vt:lpstr>KULTURNI PROGRAM</vt:lpstr>
      <vt:lpstr>„HRVATSKI TRAMVAJ” U STRASBOURGU</vt:lpstr>
      <vt:lpstr>ZAHVALJUJEM NA POZORNOSTI!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Lovorka Šimičević</cp:lastModifiedBy>
  <cp:revision>87</cp:revision>
  <dcterms:created xsi:type="dcterms:W3CDTF">2018-05-05T14:31:04Z</dcterms:created>
  <dcterms:modified xsi:type="dcterms:W3CDTF">2018-05-16T13:25:42Z</dcterms:modified>
</cp:coreProperties>
</file>